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E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2E697-96A7-4C71-A436-1FE931EB017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995-EF71-4B5B-9735-5CA25EDA9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9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2E697-96A7-4C71-A436-1FE931EB017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995-EF71-4B5B-9735-5CA25EDA9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2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2E697-96A7-4C71-A436-1FE931EB017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995-EF71-4B5B-9735-5CA25EDA9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1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2E697-96A7-4C71-A436-1FE931EB017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995-EF71-4B5B-9735-5CA25EDA9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1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2E697-96A7-4C71-A436-1FE931EB017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995-EF71-4B5B-9735-5CA25EDA9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7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2E697-96A7-4C71-A436-1FE931EB017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995-EF71-4B5B-9735-5CA25EDA9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0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2E697-96A7-4C71-A436-1FE931EB017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995-EF71-4B5B-9735-5CA25EDA9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7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2E697-96A7-4C71-A436-1FE931EB017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995-EF71-4B5B-9735-5CA25EDA9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3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2E697-96A7-4C71-A436-1FE931EB017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995-EF71-4B5B-9735-5CA25EDA9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742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2E697-96A7-4C71-A436-1FE931EB017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995-EF71-4B5B-9735-5CA25EDA9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36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2E697-96A7-4C71-A436-1FE931EB017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995-EF71-4B5B-9735-5CA25EDA9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0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2E697-96A7-4C71-A436-1FE931EB017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78995-EF71-4B5B-9735-5CA25EDA9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15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diagram of a medical procedure&#10;&#10;Description automatically generated with medium confidence">
            <a:extLst>
              <a:ext uri="{FF2B5EF4-FFF2-40B4-BE49-F238E27FC236}">
                <a16:creationId xmlns:a16="http://schemas.microsoft.com/office/drawing/2014/main" id="{209FD284-60CE-7867-4E74-DAA0EF7A15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" r="2240"/>
          <a:stretch/>
        </p:blipFill>
        <p:spPr>
          <a:xfrm rot="5400000">
            <a:off x="3975538" y="-1358462"/>
            <a:ext cx="6858000" cy="95749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40B472E-171D-2E6A-6160-237945050B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228" y="743447"/>
            <a:ext cx="3973385" cy="3692028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5200"/>
              <a:t>A Simple Trach Exchange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6B9829-6095-188A-657E-86F0F847B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2229" y="4629234"/>
            <a:ext cx="3973386" cy="1485319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2000"/>
              <a:t>E.O. O’Brien, MD</a:t>
            </a:r>
          </a:p>
          <a:p>
            <a:pPr algn="l"/>
            <a:r>
              <a:rPr lang="en-US" sz="2000"/>
              <a:t>Anesthesiology and Critical Care Medicine</a:t>
            </a:r>
          </a:p>
          <a:p>
            <a:pPr algn="l"/>
            <a:r>
              <a:rPr lang="en-US" sz="2000"/>
              <a:t>University of California, San Diego</a:t>
            </a:r>
          </a:p>
        </p:txBody>
      </p:sp>
    </p:spTree>
    <p:extLst>
      <p:ext uri="{BB962C8B-B14F-4D97-AF65-F5344CB8AC3E}">
        <p14:creationId xmlns:p14="http://schemas.microsoft.com/office/powerpoint/2010/main" val="616290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D41B5B-FB83-EC0B-7525-B3FBD0732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Sidewall entry</a:t>
            </a:r>
          </a:p>
        </p:txBody>
      </p:sp>
      <p:pic>
        <p:nvPicPr>
          <p:cNvPr id="5" name="Content Placeholder 4" descr="A close-up of an inside of a person's body&#10;&#10;Description automatically generated">
            <a:extLst>
              <a:ext uri="{FF2B5EF4-FFF2-40B4-BE49-F238E27FC236}">
                <a16:creationId xmlns:a16="http://schemas.microsoft.com/office/drawing/2014/main" id="{F96C5A8A-1D25-C599-6881-30988D67C75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63644"/>
            <a:ext cx="4812019" cy="4313320"/>
          </a:xfrm>
        </p:spPr>
      </p:pic>
      <p:pic>
        <p:nvPicPr>
          <p:cNvPr id="9" name="Content Placeholder 8" descr="A close-up of a person's nose&#10;&#10;Description automatically generated">
            <a:extLst>
              <a:ext uri="{FF2B5EF4-FFF2-40B4-BE49-F238E27FC236}">
                <a16:creationId xmlns:a16="http://schemas.microsoft.com/office/drawing/2014/main" id="{5D081A9C-1C12-BB79-F4DD-9653EC310CF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25626"/>
            <a:ext cx="5257800" cy="4351338"/>
          </a:xfrm>
        </p:spPr>
      </p:pic>
    </p:spTree>
    <p:extLst>
      <p:ext uri="{BB962C8B-B14F-4D97-AF65-F5344CB8AC3E}">
        <p14:creationId xmlns:p14="http://schemas.microsoft.com/office/powerpoint/2010/main" val="2751167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An open end of a person's body&#10;&#10;Description automatically generated">
            <a:extLst>
              <a:ext uri="{FF2B5EF4-FFF2-40B4-BE49-F238E27FC236}">
                <a16:creationId xmlns:a16="http://schemas.microsoft.com/office/drawing/2014/main" id="{F01EE103-C011-52C7-43E6-75FFE6AC448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2" r="9922" b="-1"/>
          <a:stretch/>
        </p:blipFill>
        <p:spPr>
          <a:xfrm>
            <a:off x="181899" y="182880"/>
            <a:ext cx="5915025" cy="6499784"/>
          </a:xfrm>
          <a:prstGeom prst="rect">
            <a:avLst/>
          </a:prstGeom>
        </p:spPr>
      </p:pic>
      <p:pic>
        <p:nvPicPr>
          <p:cNvPr id="6" name="Content Placeholder 5" descr="A close-up of an inside of a person's body&#10;&#10;Description automatically generated">
            <a:extLst>
              <a:ext uri="{FF2B5EF4-FFF2-40B4-BE49-F238E27FC236}">
                <a16:creationId xmlns:a16="http://schemas.microsoft.com/office/drawing/2014/main" id="{F067F8E2-51C2-51B9-A9EF-7FDC9F0CE9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39" r="9888" b="-1"/>
          <a:stretch/>
        </p:blipFill>
        <p:spPr>
          <a:xfrm>
            <a:off x="6095156" y="182880"/>
            <a:ext cx="5915025" cy="64997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A8ED4E5-6A8E-6664-34A4-26036B64B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175" y="4754879"/>
            <a:ext cx="7110666" cy="6707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Midline at skin, not at the trachea</a:t>
            </a:r>
          </a:p>
        </p:txBody>
      </p:sp>
    </p:spTree>
    <p:extLst>
      <p:ext uri="{BB962C8B-B14F-4D97-AF65-F5344CB8AC3E}">
        <p14:creationId xmlns:p14="http://schemas.microsoft.com/office/powerpoint/2010/main" val="2270046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080C784-110D-4B06-88CC-598E9649D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08C4E0-4DED-48FF-8CF1-AE38C6759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36378" y="361339"/>
            <a:ext cx="5420283" cy="609304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A07BAB-D32E-E4EA-7627-1A8448551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012" y="943156"/>
            <a:ext cx="5217894" cy="4919035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tx1">
                    <a:lumMod val="85000"/>
                    <a:lumOff val="15000"/>
                  </a:schemeClr>
                </a:solidFill>
              </a:rPr>
              <a:t>A better way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ECFB7B-316C-575B-6973-BACBF143A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7277" y="1032387"/>
            <a:ext cx="4707611" cy="4999620"/>
          </a:xfrm>
        </p:spPr>
        <p:txBody>
          <a:bodyPr anchor="ctr">
            <a:normAutofit/>
          </a:bodyPr>
          <a:lstStyle/>
          <a:p>
            <a:r>
              <a:rPr lang="en-US" sz="1800"/>
              <a:t>Percutaneous tracheostomy insertion can be way off midline.</a:t>
            </a:r>
          </a:p>
          <a:p>
            <a:r>
              <a:rPr lang="en-US" sz="1800"/>
              <a:t>Can appear midline at skin, but enter trachea via sidewall.</a:t>
            </a:r>
          </a:p>
          <a:p>
            <a:r>
              <a:rPr lang="en-US" sz="1800"/>
              <a:t>Best to visualize BEFORE removing trachea.</a:t>
            </a:r>
          </a:p>
          <a:p>
            <a:r>
              <a:rPr lang="en-US" sz="1800"/>
              <a:t>Easiest to visualize using an LMA (supra-glottic airway).</a:t>
            </a:r>
          </a:p>
          <a:p>
            <a:r>
              <a:rPr lang="en-US" sz="1800"/>
              <a:t>Pass bronch through the LMA and visualize the trachea during removal and replacement.</a:t>
            </a:r>
          </a:p>
          <a:p>
            <a:r>
              <a:rPr lang="en-US" sz="1800"/>
              <a:t>Ultrasound may also be able to image trach entry site.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E97524-2AF7-40D7-8909-4B15DF1FF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DF94E9-88AB-40DF-ABD9-A57240A327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916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80C784-110D-4B06-88CC-598E9649D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08C4E0-4DED-48FF-8CF1-AE38C6759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36378" y="361339"/>
            <a:ext cx="5420283" cy="609304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4570F4-F747-7785-C05C-0B09C594D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012" y="943156"/>
            <a:ext cx="5217894" cy="4919035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tx1">
                    <a:lumMod val="85000"/>
                    <a:lumOff val="15000"/>
                  </a:schemeClr>
                </a:solidFill>
              </a:rPr>
              <a:t>Warning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A383D-2E3D-7BC5-3579-FF2363A12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7277" y="1032387"/>
            <a:ext cx="4707611" cy="4999620"/>
          </a:xfrm>
        </p:spPr>
        <p:txBody>
          <a:bodyPr anchor="ctr">
            <a:normAutofit/>
          </a:bodyPr>
          <a:lstStyle/>
          <a:p>
            <a:r>
              <a:rPr lang="en-US" sz="1800"/>
              <a:t>This doesn’t work in patients after total laryngectomy.</a:t>
            </a:r>
          </a:p>
          <a:p>
            <a:r>
              <a:rPr lang="en-US" sz="1800"/>
              <a:t>Exchange their tracheostomy tubes with great caution.</a:t>
            </a:r>
          </a:p>
          <a:p>
            <a:endParaRPr lang="en-US" sz="1800"/>
          </a:p>
          <a:p>
            <a:r>
              <a:rPr lang="en-US" sz="1800"/>
              <a:t>Can be helpful after acutely dislodged trach that is hard to replace.</a:t>
            </a:r>
          </a:p>
          <a:p>
            <a:r>
              <a:rPr lang="en-US" sz="1800"/>
              <a:t>Simple trach exchange can become very complicated very fast.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FE97524-2AF7-40D7-8909-4B15DF1FF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DF94E9-88AB-40DF-ABD9-A57240A327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5248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83FB7-563B-19A6-308B-D8B20D921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Two cases with the same problem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DCDBB5-3139-BAC2-8FC0-FCD98275ED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6030" y="963507"/>
            <a:ext cx="6250940" cy="2304627"/>
          </a:xfrm>
        </p:spPr>
        <p:txBody>
          <a:bodyPr anchor="b">
            <a:normAutofit/>
          </a:bodyPr>
          <a:lstStyle/>
          <a:p>
            <a:r>
              <a:rPr lang="en-US" sz="1700"/>
              <a:t>#1</a:t>
            </a:r>
          </a:p>
          <a:p>
            <a:r>
              <a:rPr lang="en-US" sz="1700"/>
              <a:t>64 M s/p heart transplant 13 days ago with persistent respiratory failure, toxic metabolic encephalopathy who had gotten percutaneous tracheostomy with a Shiley on POD #2 uneventfully.</a:t>
            </a:r>
          </a:p>
          <a:p>
            <a:r>
              <a:rPr lang="en-US" sz="1700"/>
              <a:t> Trach had intermittent obstruction with and heart failure service asked us to exchange the trach for a same size but XLT (longer neck length).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9985461-E82A-217B-56A7-CB961CB73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6030" y="3589866"/>
            <a:ext cx="6250940" cy="2304628"/>
          </a:xfrm>
        </p:spPr>
        <p:txBody>
          <a:bodyPr>
            <a:normAutofit/>
          </a:bodyPr>
          <a:lstStyle/>
          <a:p>
            <a:r>
              <a:rPr lang="en-US" sz="2000"/>
              <a:t>#2</a:t>
            </a:r>
          </a:p>
          <a:p>
            <a:r>
              <a:rPr lang="en-US" sz="2000"/>
              <a:t>52 M admitted with a Type B aortic dissection s/p emergent TEVAR who had an uneventful placement of a Shiley 8 XLT (OD 13.3 mm) on POD 10.  On POD 18, we were asked to exchange the trach for a Shiley 6 (OD 10.8 mm) so that the patient could be fitted for a Passe-Muir valve.</a:t>
            </a:r>
          </a:p>
        </p:txBody>
      </p:sp>
    </p:spTree>
    <p:extLst>
      <p:ext uri="{BB962C8B-B14F-4D97-AF65-F5344CB8AC3E}">
        <p14:creationId xmlns:p14="http://schemas.microsoft.com/office/powerpoint/2010/main" val="703434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080C784-110D-4B06-88CC-598E9649D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A08C4E0-4DED-48FF-8CF1-AE38C6759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36378" y="361339"/>
            <a:ext cx="5420283" cy="609304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D1576F-5739-1F09-9DDF-708BE49CA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012" y="943156"/>
            <a:ext cx="5217894" cy="4919035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tx1">
                    <a:lumMod val="85000"/>
                    <a:lumOff val="15000"/>
                  </a:schemeClr>
                </a:solidFill>
              </a:rPr>
              <a:t>Put it in the hole</a:t>
            </a: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9081D203-26B2-0A12-3DE4-E0FA3D29B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7277" y="1032387"/>
            <a:ext cx="4707611" cy="4999620"/>
          </a:xfrm>
        </p:spPr>
        <p:txBody>
          <a:bodyPr anchor="ctr">
            <a:normAutofit/>
          </a:bodyPr>
          <a:lstStyle/>
          <a:p>
            <a:r>
              <a:rPr lang="en-US" sz="1800"/>
              <a:t>Equipment was ready: New trach, airway exchange catheter, Conventional laryngoscope/Video laryngoscope, ETTs, Ambubag and mask, sedatives, paralytics, Bronch tower, New perc trach kit.</a:t>
            </a:r>
          </a:p>
          <a:p>
            <a:r>
              <a:rPr lang="en-US" sz="1800"/>
              <a:t>Both trachs were well older than 7 days.  Track appear mature.</a:t>
            </a:r>
          </a:p>
          <a:p>
            <a:r>
              <a:rPr lang="en-US" sz="1800"/>
              <a:t>Patient was pre-oxygenated, #1 required no sedation, #2 was given propofol bolus for sedation. </a:t>
            </a:r>
          </a:p>
          <a:p>
            <a:r>
              <a:rPr lang="en-US" sz="1800"/>
              <a:t>Fiberoptic bronch passed into old track .  Position in trachea confirmed.</a:t>
            </a:r>
          </a:p>
          <a:p>
            <a:r>
              <a:rPr lang="en-US" sz="1800"/>
              <a:t>Airway exchange catheter was placed easily</a:t>
            </a:r>
          </a:p>
          <a:p>
            <a:endParaRPr lang="en-US" sz="1800"/>
          </a:p>
          <a:p>
            <a:endParaRPr lang="en-US" sz="180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FE97524-2AF7-40D7-8909-4B15DF1FF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9DF94E9-88AB-40DF-ABD9-A57240A327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4668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80C784-110D-4B06-88CC-598E9649D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08C4E0-4DED-48FF-8CF1-AE38C6759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36378" y="361339"/>
            <a:ext cx="5420283" cy="609304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CC21F1-2D8C-7F71-F217-089C127D2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012" y="943156"/>
            <a:ext cx="5217894" cy="4919035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tx1">
                    <a:lumMod val="85000"/>
                    <a:lumOff val="15000"/>
                  </a:schemeClr>
                </a:solidFill>
              </a:rPr>
              <a:t>Seriously, put it in the hole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A7762-6156-F846-25B9-2BA50B0A9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7277" y="1032387"/>
            <a:ext cx="4707611" cy="4999620"/>
          </a:xfrm>
        </p:spPr>
        <p:txBody>
          <a:bodyPr anchor="ctr">
            <a:normAutofit/>
          </a:bodyPr>
          <a:lstStyle/>
          <a:p>
            <a:r>
              <a:rPr lang="en-US" sz="1800"/>
              <a:t>Old trach removed easily.</a:t>
            </a:r>
          </a:p>
          <a:p>
            <a:r>
              <a:rPr lang="en-US" sz="1800"/>
              <a:t>New trach inserted over exchange catheter.</a:t>
            </a:r>
          </a:p>
          <a:p>
            <a:r>
              <a:rPr lang="en-US" sz="1800"/>
              <a:t>New trach will not enter the hole despite repeated attempts.</a:t>
            </a:r>
          </a:p>
          <a:p>
            <a:r>
              <a:rPr lang="en-US" sz="1800"/>
              <a:t>Patient begins to desaturate.</a:t>
            </a:r>
          </a:p>
          <a:p>
            <a:r>
              <a:rPr lang="en-US" sz="1800"/>
              <a:t>Attempt to ventilate through the airway exchange catheter, but air is lost through the trach hole.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FE97524-2AF7-40D7-8909-4B15DF1FF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DF94E9-88AB-40DF-ABD9-A57240A327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227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894347-C9A9-4BFD-8A6D-05A2B0CDD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84ED281-4082-46F9-86EE-D78901367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"/>
            <a:ext cx="9379192" cy="4251280"/>
          </a:xfrm>
          <a:custGeom>
            <a:avLst/>
            <a:gdLst>
              <a:gd name="connsiteX0" fmla="*/ 9379192 w 9379192"/>
              <a:gd name="connsiteY0" fmla="*/ 3752527 h 3752527"/>
              <a:gd name="connsiteX1" fmla="*/ 3293459 w 9379192"/>
              <a:gd name="connsiteY1" fmla="*/ 3752527 h 3752527"/>
              <a:gd name="connsiteX2" fmla="*/ 3297156 w 9379192"/>
              <a:gd name="connsiteY2" fmla="*/ 3752055 h 3752527"/>
              <a:gd name="connsiteX3" fmla="*/ 3642095 w 9379192"/>
              <a:gd name="connsiteY3" fmla="*/ 3690141 h 3752527"/>
              <a:gd name="connsiteX4" fmla="*/ 2307659 w 9379192"/>
              <a:gd name="connsiteY4" fmla="*/ 3500267 h 3752527"/>
              <a:gd name="connsiteX5" fmla="*/ 2383194 w 9379192"/>
              <a:gd name="connsiteY5" fmla="*/ 3475501 h 3752527"/>
              <a:gd name="connsiteX6" fmla="*/ 2237161 w 9379192"/>
              <a:gd name="connsiteY6" fmla="*/ 3376437 h 3752527"/>
              <a:gd name="connsiteX7" fmla="*/ 1637924 w 9379192"/>
              <a:gd name="connsiteY7" fmla="*/ 3219585 h 3752527"/>
              <a:gd name="connsiteX8" fmla="*/ 2383194 w 9379192"/>
              <a:gd name="connsiteY8" fmla="*/ 2955415 h 3752527"/>
              <a:gd name="connsiteX9" fmla="*/ 1542249 w 9379192"/>
              <a:gd name="connsiteY9" fmla="*/ 2596307 h 3752527"/>
              <a:gd name="connsiteX10" fmla="*/ 1114221 w 9379192"/>
              <a:gd name="connsiteY10" fmla="*/ 2509625 h 3752527"/>
              <a:gd name="connsiteX11" fmla="*/ 2524191 w 9379192"/>
              <a:gd name="connsiteY11" fmla="*/ 2059708 h 3752527"/>
              <a:gd name="connsiteX12" fmla="*/ 238027 w 9379192"/>
              <a:gd name="connsiteY12" fmla="*/ 1836815 h 3752527"/>
              <a:gd name="connsiteX13" fmla="*/ 424343 w 9379192"/>
              <a:gd name="connsiteY13" fmla="*/ 1746006 h 3752527"/>
              <a:gd name="connsiteX14" fmla="*/ 1844384 w 9379192"/>
              <a:gd name="connsiteY14" fmla="*/ 1770772 h 3752527"/>
              <a:gd name="connsiteX15" fmla="*/ 2081058 w 9379192"/>
              <a:gd name="connsiteY15" fmla="*/ 1700602 h 3752527"/>
              <a:gd name="connsiteX16" fmla="*/ 1844384 w 9379192"/>
              <a:gd name="connsiteY16" fmla="*/ 1589154 h 3752527"/>
              <a:gd name="connsiteX17" fmla="*/ 922869 w 9379192"/>
              <a:gd name="connsiteY17" fmla="*/ 1506601 h 3752527"/>
              <a:gd name="connsiteX18" fmla="*/ 681160 w 9379192"/>
              <a:gd name="connsiteY18" fmla="*/ 1320855 h 3752527"/>
              <a:gd name="connsiteX19" fmla="*/ 273276 w 9379192"/>
              <a:gd name="connsiteY19" fmla="*/ 1106216 h 3752527"/>
              <a:gd name="connsiteX20" fmla="*/ 555269 w 9379192"/>
              <a:gd name="connsiteY20" fmla="*/ 928727 h 3752527"/>
              <a:gd name="connsiteX21" fmla="*/ 97029 w 9379192"/>
              <a:gd name="connsiteY21" fmla="*/ 664555 h 3752527"/>
              <a:gd name="connsiteX22" fmla="*/ 227955 w 9379192"/>
              <a:gd name="connsiteY22" fmla="*/ 317831 h 3752527"/>
              <a:gd name="connsiteX23" fmla="*/ 998402 w 9379192"/>
              <a:gd name="connsiteY23" fmla="*/ 235277 h 3752527"/>
              <a:gd name="connsiteX24" fmla="*/ 2030701 w 9379192"/>
              <a:gd name="connsiteY24" fmla="*/ 115575 h 3752527"/>
              <a:gd name="connsiteX25" fmla="*/ 3068036 w 9379192"/>
              <a:gd name="connsiteY25" fmla="*/ 12383 h 3752527"/>
              <a:gd name="connsiteX26" fmla="*/ 4105370 w 9379192"/>
              <a:gd name="connsiteY26" fmla="*/ 12383 h 3752527"/>
              <a:gd name="connsiteX27" fmla="*/ 4402472 w 9379192"/>
              <a:gd name="connsiteY27" fmla="*/ 20638 h 3752527"/>
              <a:gd name="connsiteX28" fmla="*/ 4407507 w 9379192"/>
              <a:gd name="connsiteY28" fmla="*/ 20638 h 3752527"/>
              <a:gd name="connsiteX29" fmla="*/ 5696622 w 9379192"/>
              <a:gd name="connsiteY29" fmla="*/ 57788 h 3752527"/>
              <a:gd name="connsiteX30" fmla="*/ 6175004 w 9379192"/>
              <a:gd name="connsiteY30" fmla="*/ 61915 h 3752527"/>
              <a:gd name="connsiteX31" fmla="*/ 7212339 w 9379192"/>
              <a:gd name="connsiteY31" fmla="*/ 66042 h 3752527"/>
              <a:gd name="connsiteX32" fmla="*/ 8244638 w 9379192"/>
              <a:gd name="connsiteY32" fmla="*/ 49532 h 3752527"/>
              <a:gd name="connsiteX33" fmla="*/ 9292044 w 9379192"/>
              <a:gd name="connsiteY33" fmla="*/ 0 h 3752527"/>
              <a:gd name="connsiteX34" fmla="*/ 9379192 w 9379192"/>
              <a:gd name="connsiteY34" fmla="*/ 2762 h 375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379192" h="3752527">
                <a:moveTo>
                  <a:pt x="9379192" y="3752527"/>
                </a:moveTo>
                <a:lnTo>
                  <a:pt x="3293459" y="3752527"/>
                </a:lnTo>
                <a:lnTo>
                  <a:pt x="3297156" y="3752055"/>
                </a:lnTo>
                <a:cubicBezTo>
                  <a:pt x="3412975" y="3736577"/>
                  <a:pt x="3551454" y="3714906"/>
                  <a:pt x="3642095" y="3690141"/>
                </a:cubicBezTo>
                <a:cubicBezTo>
                  <a:pt x="3380244" y="3686012"/>
                  <a:pt x="2347945" y="3529162"/>
                  <a:pt x="2307659" y="3500267"/>
                </a:cubicBezTo>
                <a:cubicBezTo>
                  <a:pt x="2327803" y="3492012"/>
                  <a:pt x="2358017" y="3483757"/>
                  <a:pt x="2383194" y="3475501"/>
                </a:cubicBezTo>
                <a:cubicBezTo>
                  <a:pt x="2327803" y="3450736"/>
                  <a:pt x="2282482" y="3421842"/>
                  <a:pt x="2237161" y="3376437"/>
                </a:cubicBezTo>
                <a:cubicBezTo>
                  <a:pt x="2091129" y="3223714"/>
                  <a:pt x="1844384" y="3277374"/>
                  <a:pt x="1637924" y="3219585"/>
                </a:cubicBezTo>
                <a:cubicBezTo>
                  <a:pt x="1768850" y="2897627"/>
                  <a:pt x="2116307" y="3017329"/>
                  <a:pt x="2383194" y="2955415"/>
                </a:cubicBezTo>
                <a:cubicBezTo>
                  <a:pt x="1683245" y="2765541"/>
                  <a:pt x="1819207" y="2666477"/>
                  <a:pt x="1542249" y="2596307"/>
                </a:cubicBezTo>
                <a:cubicBezTo>
                  <a:pt x="1194791" y="2509625"/>
                  <a:pt x="1114221" y="2509625"/>
                  <a:pt x="1114221" y="2509625"/>
                </a:cubicBezTo>
                <a:cubicBezTo>
                  <a:pt x="1522105" y="2245455"/>
                  <a:pt x="2010559" y="2530264"/>
                  <a:pt x="2524191" y="2059708"/>
                </a:cubicBezTo>
                <a:cubicBezTo>
                  <a:pt x="2030701" y="1993667"/>
                  <a:pt x="555269" y="1960645"/>
                  <a:pt x="238027" y="1836815"/>
                </a:cubicBezTo>
                <a:cubicBezTo>
                  <a:pt x="358880" y="1882219"/>
                  <a:pt x="368952" y="1746006"/>
                  <a:pt x="424343" y="1746006"/>
                </a:cubicBezTo>
                <a:cubicBezTo>
                  <a:pt x="892655" y="1741879"/>
                  <a:pt x="1371037" y="1820305"/>
                  <a:pt x="1844384" y="1770772"/>
                </a:cubicBezTo>
                <a:cubicBezTo>
                  <a:pt x="1929989" y="1766645"/>
                  <a:pt x="2065951" y="1803793"/>
                  <a:pt x="2081058" y="1700602"/>
                </a:cubicBezTo>
                <a:cubicBezTo>
                  <a:pt x="2096164" y="1572644"/>
                  <a:pt x="1919919" y="1601537"/>
                  <a:pt x="1844384" y="1589154"/>
                </a:cubicBezTo>
                <a:cubicBezTo>
                  <a:pt x="1537212" y="1547877"/>
                  <a:pt x="1235076" y="1531367"/>
                  <a:pt x="922869" y="1506601"/>
                </a:cubicBezTo>
                <a:cubicBezTo>
                  <a:pt x="791943" y="1494218"/>
                  <a:pt x="630804" y="1518984"/>
                  <a:pt x="681160" y="1320855"/>
                </a:cubicBezTo>
                <a:cubicBezTo>
                  <a:pt x="640874" y="1130983"/>
                  <a:pt x="399166" y="1197025"/>
                  <a:pt x="273276" y="1106216"/>
                </a:cubicBezTo>
                <a:cubicBezTo>
                  <a:pt x="333703" y="998897"/>
                  <a:pt x="504913" y="1073196"/>
                  <a:pt x="555269" y="928727"/>
                </a:cubicBezTo>
                <a:cubicBezTo>
                  <a:pt x="313560" y="974131"/>
                  <a:pt x="338738" y="660428"/>
                  <a:pt x="97029" y="664555"/>
                </a:cubicBezTo>
                <a:cubicBezTo>
                  <a:pt x="-104395" y="478810"/>
                  <a:pt x="41638" y="388001"/>
                  <a:pt x="227955" y="317831"/>
                </a:cubicBezTo>
                <a:cubicBezTo>
                  <a:pt x="469664" y="231150"/>
                  <a:pt x="736551" y="251788"/>
                  <a:pt x="998402" y="235277"/>
                </a:cubicBezTo>
                <a:cubicBezTo>
                  <a:pt x="1345860" y="198128"/>
                  <a:pt x="1678209" y="111447"/>
                  <a:pt x="2030701" y="115575"/>
                </a:cubicBezTo>
                <a:cubicBezTo>
                  <a:pt x="2363052" y="28893"/>
                  <a:pt x="2730650" y="123829"/>
                  <a:pt x="3068036" y="12383"/>
                </a:cubicBezTo>
                <a:cubicBezTo>
                  <a:pt x="3410457" y="12383"/>
                  <a:pt x="3757914" y="12383"/>
                  <a:pt x="4105370" y="12383"/>
                </a:cubicBezTo>
                <a:cubicBezTo>
                  <a:pt x="4206084" y="16510"/>
                  <a:pt x="4301759" y="16510"/>
                  <a:pt x="4402472" y="20638"/>
                </a:cubicBezTo>
                <a:cubicBezTo>
                  <a:pt x="4402472" y="20638"/>
                  <a:pt x="4407507" y="20638"/>
                  <a:pt x="4407507" y="20638"/>
                </a:cubicBezTo>
                <a:cubicBezTo>
                  <a:pt x="4840570" y="33022"/>
                  <a:pt x="5268596" y="41276"/>
                  <a:pt x="5696622" y="57788"/>
                </a:cubicBezTo>
                <a:cubicBezTo>
                  <a:pt x="5857761" y="57788"/>
                  <a:pt x="6013864" y="61915"/>
                  <a:pt x="6175004" y="61915"/>
                </a:cubicBezTo>
                <a:cubicBezTo>
                  <a:pt x="6517425" y="82553"/>
                  <a:pt x="6864883" y="94936"/>
                  <a:pt x="7212339" y="66042"/>
                </a:cubicBezTo>
                <a:cubicBezTo>
                  <a:pt x="7559796" y="90809"/>
                  <a:pt x="7897182" y="74298"/>
                  <a:pt x="8244638" y="49532"/>
                </a:cubicBezTo>
                <a:cubicBezTo>
                  <a:pt x="8597130" y="78426"/>
                  <a:pt x="8944587" y="37149"/>
                  <a:pt x="9292044" y="0"/>
                </a:cubicBezTo>
                <a:lnTo>
                  <a:pt x="9379192" y="2762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31D9B7-48AB-4407-A9E8-13391FCB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9902" flipV="1">
            <a:off x="5210629" y="4242714"/>
            <a:ext cx="7104297" cy="3137347"/>
          </a:xfrm>
          <a:custGeom>
            <a:avLst/>
            <a:gdLst>
              <a:gd name="connsiteX0" fmla="*/ 6772629 w 7104297"/>
              <a:gd name="connsiteY0" fmla="*/ 3137347 h 3137347"/>
              <a:gd name="connsiteX1" fmla="*/ 7104297 w 7104297"/>
              <a:gd name="connsiteY1" fmla="*/ 1081624 h 3137347"/>
              <a:gd name="connsiteX2" fmla="*/ 400225 w 7104297"/>
              <a:gd name="connsiteY2" fmla="*/ 0 h 3137347"/>
              <a:gd name="connsiteX3" fmla="*/ 277738 w 7104297"/>
              <a:gd name="connsiteY3" fmla="*/ 5048 h 3137347"/>
              <a:gd name="connsiteX4" fmla="*/ 0 w 7104297"/>
              <a:gd name="connsiteY4" fmla="*/ 23585 h 3137347"/>
              <a:gd name="connsiteX5" fmla="*/ 296410 w 7104297"/>
              <a:gd name="connsiteY5" fmla="*/ 136472 h 3137347"/>
              <a:gd name="connsiteX6" fmla="*/ 396403 w 7104297"/>
              <a:gd name="connsiteY6" fmla="*/ 445861 h 3137347"/>
              <a:gd name="connsiteX7" fmla="*/ 760665 w 7104297"/>
              <a:gd name="connsiteY7" fmla="*/ 621461 h 3137347"/>
              <a:gd name="connsiteX8" fmla="*/ 996368 w 7104297"/>
              <a:gd name="connsiteY8" fmla="*/ 684176 h 3137347"/>
              <a:gd name="connsiteX9" fmla="*/ 1535617 w 7104297"/>
              <a:gd name="connsiteY9" fmla="*/ 776157 h 3137347"/>
              <a:gd name="connsiteX10" fmla="*/ 1614185 w 7104297"/>
              <a:gd name="connsiteY10" fmla="*/ 926671 h 3137347"/>
              <a:gd name="connsiteX11" fmla="*/ 1682037 w 7104297"/>
              <a:gd name="connsiteY11" fmla="*/ 1093909 h 3137347"/>
              <a:gd name="connsiteX12" fmla="*/ 1824886 w 7104297"/>
              <a:gd name="connsiteY12" fmla="*/ 1202614 h 3137347"/>
              <a:gd name="connsiteX13" fmla="*/ 714243 w 7104297"/>
              <a:gd name="connsiteY13" fmla="*/ 1185890 h 3137347"/>
              <a:gd name="connsiteX14" fmla="*/ 1967733 w 7104297"/>
              <a:gd name="connsiteY14" fmla="*/ 1537090 h 3137347"/>
              <a:gd name="connsiteX15" fmla="*/ 1857026 w 7104297"/>
              <a:gd name="connsiteY15" fmla="*/ 1675062 h 3137347"/>
              <a:gd name="connsiteX16" fmla="*/ 2542697 w 7104297"/>
              <a:gd name="connsiteY16" fmla="*/ 1863205 h 3137347"/>
              <a:gd name="connsiteX17" fmla="*/ 2174863 w 7104297"/>
              <a:gd name="connsiteY17" fmla="*/ 1884109 h 3137347"/>
              <a:gd name="connsiteX18" fmla="*/ 4314015 w 7104297"/>
              <a:gd name="connsiteY18" fmla="*/ 2670128 h 3137347"/>
              <a:gd name="connsiteX19" fmla="*/ 5430784 w 7104297"/>
              <a:gd name="connsiteY19" fmla="*/ 2889725 h 3137347"/>
              <a:gd name="connsiteX20" fmla="*/ 6613344 w 7104297"/>
              <a:gd name="connsiteY20" fmla="*/ 3108822 h 3137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104297" h="3137347">
                <a:moveTo>
                  <a:pt x="6772629" y="3137347"/>
                </a:moveTo>
                <a:lnTo>
                  <a:pt x="7104297" y="1081624"/>
                </a:lnTo>
                <a:lnTo>
                  <a:pt x="400225" y="0"/>
                </a:lnTo>
                <a:lnTo>
                  <a:pt x="277738" y="5048"/>
                </a:lnTo>
                <a:cubicBezTo>
                  <a:pt x="185423" y="9801"/>
                  <a:pt x="92851" y="15745"/>
                  <a:pt x="0" y="23585"/>
                </a:cubicBezTo>
                <a:cubicBezTo>
                  <a:pt x="96424" y="149013"/>
                  <a:pt x="221416" y="44490"/>
                  <a:pt x="296410" y="136472"/>
                </a:cubicBezTo>
                <a:cubicBezTo>
                  <a:pt x="224986" y="328795"/>
                  <a:pt x="253557" y="433318"/>
                  <a:pt x="396403" y="445861"/>
                </a:cubicBezTo>
                <a:cubicBezTo>
                  <a:pt x="535682" y="458403"/>
                  <a:pt x="685672" y="391507"/>
                  <a:pt x="760665" y="621461"/>
                </a:cubicBezTo>
                <a:cubicBezTo>
                  <a:pt x="782093" y="692537"/>
                  <a:pt x="914229" y="671633"/>
                  <a:pt x="996368" y="684176"/>
                </a:cubicBezTo>
                <a:cubicBezTo>
                  <a:pt x="1174926" y="713442"/>
                  <a:pt x="1364202" y="684176"/>
                  <a:pt x="1535617" y="776157"/>
                </a:cubicBezTo>
                <a:cubicBezTo>
                  <a:pt x="1603471" y="809604"/>
                  <a:pt x="1649896" y="834690"/>
                  <a:pt x="1614185" y="926671"/>
                </a:cubicBezTo>
                <a:cubicBezTo>
                  <a:pt x="1578472" y="1022833"/>
                  <a:pt x="1624898" y="1056279"/>
                  <a:pt x="1682037" y="1093909"/>
                </a:cubicBezTo>
                <a:cubicBezTo>
                  <a:pt x="1724892" y="1123175"/>
                  <a:pt x="1789173" y="1114814"/>
                  <a:pt x="1824886" y="1202614"/>
                </a:cubicBezTo>
                <a:cubicBezTo>
                  <a:pt x="1449909" y="1190070"/>
                  <a:pt x="1085647" y="1118994"/>
                  <a:pt x="714243" y="1185890"/>
                </a:cubicBezTo>
                <a:cubicBezTo>
                  <a:pt x="1121358" y="1353128"/>
                  <a:pt x="1567759" y="1344765"/>
                  <a:pt x="1967733" y="1537090"/>
                </a:cubicBezTo>
                <a:cubicBezTo>
                  <a:pt x="1953448" y="1603986"/>
                  <a:pt x="1860597" y="1574718"/>
                  <a:pt x="1857026" y="1675062"/>
                </a:cubicBezTo>
                <a:cubicBezTo>
                  <a:pt x="2067727" y="1779586"/>
                  <a:pt x="2321284" y="1708508"/>
                  <a:pt x="2542697" y="1863205"/>
                </a:cubicBezTo>
                <a:cubicBezTo>
                  <a:pt x="2414134" y="1934281"/>
                  <a:pt x="2296285" y="1817213"/>
                  <a:pt x="2174863" y="1884109"/>
                </a:cubicBezTo>
                <a:cubicBezTo>
                  <a:pt x="2214147" y="1984452"/>
                  <a:pt x="3992607" y="2603233"/>
                  <a:pt x="4314015" y="2670128"/>
                </a:cubicBezTo>
                <a:cubicBezTo>
                  <a:pt x="4559090" y="2721868"/>
                  <a:pt x="4976921" y="2803592"/>
                  <a:pt x="5430784" y="2889725"/>
                </a:cubicBezTo>
                <a:cubicBezTo>
                  <a:pt x="5827914" y="2965093"/>
                  <a:pt x="6252633" y="3043836"/>
                  <a:pt x="6613344" y="3108822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A628881-90C6-9113-21BF-B86EC6779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937845"/>
            <a:ext cx="6696453" cy="3643679"/>
          </a:xfrm>
        </p:spPr>
        <p:txBody>
          <a:bodyPr anchor="b">
            <a:normAutofit/>
          </a:bodyPr>
          <a:lstStyle/>
          <a:p>
            <a:pPr algn="l"/>
            <a:r>
              <a:rPr lang="en-US" sz="5200"/>
              <a:t>What would you do?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72D2999-37C1-7D6F-F8E1-233CC2A868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2064" y="5041616"/>
            <a:ext cx="4471736" cy="1246472"/>
          </a:xfrm>
        </p:spPr>
        <p:txBody>
          <a:bodyPr anchor="ctr">
            <a:normAutofit/>
          </a:bodyPr>
          <a:lstStyle/>
          <a:p>
            <a:pPr algn="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48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78C1A-8B06-E4CB-E460-F4FEADAE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9978" y="741391"/>
            <a:ext cx="3369234" cy="161620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/>
              <a:t>Technique</a:t>
            </a:r>
          </a:p>
        </p:txBody>
      </p:sp>
      <p:pic>
        <p:nvPicPr>
          <p:cNvPr id="5" name="Content Placeholder 4" descr="A diagram of a human body&#10;&#10;Description automatically generated">
            <a:extLst>
              <a:ext uri="{FF2B5EF4-FFF2-40B4-BE49-F238E27FC236}">
                <a16:creationId xmlns:a16="http://schemas.microsoft.com/office/drawing/2014/main" id="{8413B5D2-206F-D52E-7C94-D9964CAB83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" r="1926" b="2"/>
          <a:stretch/>
        </p:blipFill>
        <p:spPr>
          <a:xfrm>
            <a:off x="20" y="10"/>
            <a:ext cx="7390243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79677" y="2347416"/>
            <a:ext cx="1630908" cy="7390262"/>
          </a:xfrm>
          <a:prstGeom prst="rect">
            <a:avLst/>
          </a:prstGeom>
          <a:gradFill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-1919061" y="1919060"/>
            <a:ext cx="6854280" cy="30161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61657" y="4425055"/>
            <a:ext cx="2928605" cy="2432945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D0BF14-A1FB-42D0-24CB-08B93FC80834}"/>
              </a:ext>
            </a:extLst>
          </p:cNvPr>
          <p:cNvSpPr txBox="1"/>
          <p:nvPr/>
        </p:nvSpPr>
        <p:spPr>
          <a:xfrm>
            <a:off x="8079978" y="2533476"/>
            <a:ext cx="3369234" cy="34478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Place a needle between ring 1-2 or 2-3..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Enter trachea under </a:t>
            </a:r>
            <a:r>
              <a:rPr lang="en-US" sz="2000"/>
              <a:t>bronchoscopic</a:t>
            </a:r>
            <a:r>
              <a:rPr lang="en-US" sz="2000" dirty="0"/>
              <a:t> visualization.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70247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03F42-3621-FB97-833A-82710248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9978" y="741391"/>
            <a:ext cx="3369234" cy="161620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/>
              <a:t>Technique</a:t>
            </a:r>
          </a:p>
        </p:txBody>
      </p:sp>
      <p:pic>
        <p:nvPicPr>
          <p:cNvPr id="5" name="Content Placeholder 4" descr="A medical illustration of a person's body&#10;&#10;Description automatically generated">
            <a:extLst>
              <a:ext uri="{FF2B5EF4-FFF2-40B4-BE49-F238E27FC236}">
                <a16:creationId xmlns:a16="http://schemas.microsoft.com/office/drawing/2014/main" id="{5B793BD5-7EAD-D296-625A-F79DBF8BD7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04" r="5120" b="-2"/>
          <a:stretch/>
        </p:blipFill>
        <p:spPr>
          <a:xfrm>
            <a:off x="20" y="10"/>
            <a:ext cx="7390243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79677" y="2347416"/>
            <a:ext cx="1630908" cy="7390262"/>
          </a:xfrm>
          <a:prstGeom prst="rect">
            <a:avLst/>
          </a:prstGeom>
          <a:gradFill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-1919061" y="1919060"/>
            <a:ext cx="6854280" cy="30161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61657" y="4425055"/>
            <a:ext cx="2928605" cy="2432945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CAB976-D323-FF58-2ADC-2554F799FFA0}"/>
              </a:ext>
            </a:extLst>
          </p:cNvPr>
          <p:cNvSpPr txBox="1"/>
          <p:nvPr/>
        </p:nvSpPr>
        <p:spPr>
          <a:xfrm>
            <a:off x="8079978" y="2533476"/>
            <a:ext cx="3369234" cy="34478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Pass a dilator and trach tube (usually as one apparatus) over the wire and seat the trach.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Remove the wire and dilator and verify trach placement with bronchoscope.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13253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85C492-97DE-423B-A119-26918D5A6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FD98E-BC90-A595-A8DD-6C1D90D5CE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146" y="904672"/>
            <a:ext cx="5236782" cy="4974979"/>
          </a:xfrm>
        </p:spPr>
        <p:txBody>
          <a:bodyPr anchor="ctr">
            <a:normAutofit/>
          </a:bodyPr>
          <a:lstStyle/>
          <a:p>
            <a:pPr algn="l"/>
            <a:r>
              <a:rPr lang="en-US" sz="5400"/>
              <a:t>So…What would you do?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EC298DF-F43A-50D4-9558-25E6476369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54888" y="904672"/>
            <a:ext cx="4625898" cy="4974979"/>
          </a:xfrm>
        </p:spPr>
        <p:txBody>
          <a:bodyPr anchor="ctr">
            <a:normAutofit/>
          </a:bodyPr>
          <a:lstStyle/>
          <a:p>
            <a:pPr algn="l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6145178-F584-4106-A6F5-E4E2A1E689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84E73CE-BD51-4E72-AC57-A039F17E30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02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43DC68B-54DD-4053-BE4D-615259684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B1EDFB-58BA-6CA4-6D1E-1BE2819B3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2" y="540167"/>
            <a:ext cx="5199680" cy="2135867"/>
          </a:xfrm>
        </p:spPr>
        <p:txBody>
          <a:bodyPr anchor="b">
            <a:normAutofit/>
          </a:bodyPr>
          <a:lstStyle/>
          <a:p>
            <a:r>
              <a:rPr lang="en-US" sz="4800"/>
              <a:t>Direct visualization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6F31C88-3DEF-4EA8-AE3A-49441413FC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711337"/>
            <a:ext cx="893136" cy="5433318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5" name="Picture 4" descr="A person wearing a mask and gloves&#10;&#10;Description automatically generated">
            <a:extLst>
              <a:ext uri="{FF2B5EF4-FFF2-40B4-BE49-F238E27FC236}">
                <a16:creationId xmlns:a16="http://schemas.microsoft.com/office/drawing/2014/main" id="{CE7684F1-27F3-C20B-3D02-C676818E23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06" y="713345"/>
            <a:ext cx="3603104" cy="540465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F9BDB-01C0-43AC-5743-10B6C07E1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2" y="2880452"/>
            <a:ext cx="5199680" cy="3095445"/>
          </a:xfrm>
        </p:spPr>
        <p:txBody>
          <a:bodyPr anchor="t">
            <a:normAutofit/>
          </a:bodyPr>
          <a:lstStyle/>
          <a:p>
            <a:r>
              <a:rPr lang="en-US" sz="1800"/>
              <a:t>Both patients were easily re-intubated.</a:t>
            </a:r>
          </a:p>
          <a:p>
            <a:r>
              <a:rPr lang="en-US" sz="1800"/>
              <a:t>Tube advanced so cuff past trach hole</a:t>
            </a:r>
          </a:p>
          <a:p>
            <a:r>
              <a:rPr lang="en-US" sz="1800"/>
              <a:t>Bronch passed into ETT.</a:t>
            </a:r>
          </a:p>
          <a:p>
            <a:r>
              <a:rPr lang="en-US" sz="1800"/>
              <a:t>Bronch and ETT slowly withdrawn so trach hole could be visualized.</a:t>
            </a:r>
          </a:p>
          <a:p>
            <a:r>
              <a:rPr lang="en-US" sz="1800"/>
              <a:t>Entry site was </a:t>
            </a:r>
            <a:r>
              <a:rPr lang="en-US" sz="1800" u="sng"/>
              <a:t>off midline </a:t>
            </a:r>
            <a:r>
              <a:rPr lang="en-US" sz="1800"/>
              <a:t>by approximately 45 degrees.</a:t>
            </a:r>
          </a:p>
          <a:p>
            <a:endParaRPr lang="en-US" sz="18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085D7B9-E066-4923-8CB7-294BF3062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A81669A-CD39-4244-B8BF-016896F4D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010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330</TotalTime>
  <Words>519</Words>
  <Application>Microsoft Office PowerPoint</Application>
  <PresentationFormat>Widescreen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Helvetica Neue Medium</vt:lpstr>
      <vt:lpstr>Office Theme</vt:lpstr>
      <vt:lpstr>A Simple Trach Exchange</vt:lpstr>
      <vt:lpstr>Two cases with the same problem</vt:lpstr>
      <vt:lpstr>Put it in the hole</vt:lpstr>
      <vt:lpstr>Seriously, put it in the hole</vt:lpstr>
      <vt:lpstr>What would you do?</vt:lpstr>
      <vt:lpstr>Technique</vt:lpstr>
      <vt:lpstr>Technique</vt:lpstr>
      <vt:lpstr>So…What would you do?</vt:lpstr>
      <vt:lpstr>Direct visualization</vt:lpstr>
      <vt:lpstr>Sidewall entry</vt:lpstr>
      <vt:lpstr>Midline at skin, not at the trachea</vt:lpstr>
      <vt:lpstr>A better way</vt:lpstr>
      <vt:lpstr>Warning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Stressful Exchange</dc:title>
  <dc:creator>Orestes O'Brien</dc:creator>
  <cp:lastModifiedBy>Orestes O'Brien</cp:lastModifiedBy>
  <cp:revision>14</cp:revision>
  <dcterms:created xsi:type="dcterms:W3CDTF">2023-08-09T00:01:14Z</dcterms:created>
  <dcterms:modified xsi:type="dcterms:W3CDTF">2023-08-09T06:07:49Z</dcterms:modified>
</cp:coreProperties>
</file>